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198"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0644" tIns="45322" rIns="90644" bIns="45322" rtlCol="0"/>
          <a:lstStyle>
            <a:lvl1pPr algn="r">
              <a:defRPr sz="1200"/>
            </a:lvl1pPr>
          </a:lstStyle>
          <a:p>
            <a:fld id="{F032E97C-3DCF-4A38-85B5-B30E909625A2}" type="datetimeFigureOut">
              <a:rPr kumimoji="1" lang="ja-JP" altLang="en-US" smtClean="0"/>
              <a:t>2022/10/25</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0644" tIns="45322" rIns="90644" bIns="45322" rtlCol="0" anchor="b"/>
          <a:lstStyle>
            <a:lvl1pPr algn="r">
              <a:defRPr sz="1200"/>
            </a:lvl1pPr>
          </a:lstStyle>
          <a:p>
            <a:fld id="{84A34099-2979-4903-B90D-5F832133FD44}" type="slidenum">
              <a:rPr kumimoji="1" lang="ja-JP" altLang="en-US" smtClean="0"/>
              <a:t>‹#›</a:t>
            </a:fld>
            <a:endParaRPr kumimoji="1" lang="ja-JP" altLang="en-US"/>
          </a:p>
        </p:txBody>
      </p:sp>
    </p:spTree>
    <p:extLst>
      <p:ext uri="{BB962C8B-B14F-4D97-AF65-F5344CB8AC3E}">
        <p14:creationId xmlns:p14="http://schemas.microsoft.com/office/powerpoint/2010/main" val="613791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2236FE3E-BAC9-4BEB-A1BE-7A978BB4295E}" type="datetimeFigureOut">
              <a:rPr kumimoji="1" lang="ja-JP" altLang="en-US" smtClean="0"/>
              <a:t>2022/10/25</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41A42DE7-F1BA-4A97-B507-62A27C38B412}" type="slidenum">
              <a:rPr kumimoji="1" lang="ja-JP" altLang="en-US" smtClean="0"/>
              <a:t>‹#›</a:t>
            </a:fld>
            <a:endParaRPr kumimoji="1" lang="ja-JP" altLang="en-US"/>
          </a:p>
        </p:txBody>
      </p:sp>
    </p:spTree>
    <p:extLst>
      <p:ext uri="{BB962C8B-B14F-4D97-AF65-F5344CB8AC3E}">
        <p14:creationId xmlns:p14="http://schemas.microsoft.com/office/powerpoint/2010/main" val="34857200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1393929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3515979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3424766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145285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340474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3199099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2834841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2911316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1014603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2539147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FB9C9E-9E18-4F31-A44F-CD19DCAA0330}" type="datetimeFigureOut">
              <a:rPr kumimoji="1" lang="ja-JP" altLang="en-US" smtClean="0"/>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1534563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7EFB9C9E-9E18-4F31-A44F-CD19DCAA0330}" type="datetimeFigureOut">
              <a:rPr kumimoji="1" lang="ja-JP" altLang="en-US" smtClean="0"/>
              <a:t>2022/10/25</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31BBCBA2-D88A-496E-8870-8CB5E0A9D671}" type="slidenum">
              <a:rPr kumimoji="1" lang="ja-JP" altLang="en-US" smtClean="0"/>
              <a:t>‹#›</a:t>
            </a:fld>
            <a:endParaRPr kumimoji="1" lang="ja-JP" altLang="en-US"/>
          </a:p>
        </p:txBody>
      </p:sp>
    </p:spTree>
    <p:extLst>
      <p:ext uri="{BB962C8B-B14F-4D97-AF65-F5344CB8AC3E}">
        <p14:creationId xmlns:p14="http://schemas.microsoft.com/office/powerpoint/2010/main" val="3674152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899" y="1377227"/>
            <a:ext cx="6172200" cy="938552"/>
          </a:xfrm>
        </p:spPr>
        <p:txBody>
          <a:bodyPr>
            <a:noAutofit/>
          </a:bodyPr>
          <a:lstStyle/>
          <a:p>
            <a:r>
              <a:rPr lang="ja-JP" altLang="en-US" sz="2400" dirty="0"/>
              <a:t>かかりつけ医での定期検査のしかた</a:t>
            </a:r>
            <a:br>
              <a:rPr lang="en-US" altLang="ja-JP" sz="2400" dirty="0"/>
            </a:br>
            <a:r>
              <a:rPr lang="ja-JP" altLang="en-US" sz="2400" dirty="0"/>
              <a:t>小児腎臓病専門医への紹介基準</a:t>
            </a:r>
            <a:endParaRPr kumimoji="1" lang="ja-JP" altLang="en-US" sz="2800" dirty="0"/>
          </a:p>
        </p:txBody>
      </p:sp>
      <p:graphicFrame>
        <p:nvGraphicFramePr>
          <p:cNvPr id="3" name="表 2"/>
          <p:cNvGraphicFramePr>
            <a:graphicFrameLocks noGrp="1"/>
          </p:cNvGraphicFramePr>
          <p:nvPr>
            <p:extLst>
              <p:ext uri="{D42A27DB-BD31-4B8C-83A1-F6EECF244321}">
                <p14:modId xmlns:p14="http://schemas.microsoft.com/office/powerpoint/2010/main" val="2048598507"/>
              </p:ext>
            </p:extLst>
          </p:nvPr>
        </p:nvGraphicFramePr>
        <p:xfrm>
          <a:off x="263417" y="3752675"/>
          <a:ext cx="6331165" cy="3175368"/>
        </p:xfrm>
        <a:graphic>
          <a:graphicData uri="http://schemas.openxmlformats.org/drawingml/2006/table">
            <a:tbl>
              <a:tblPr firstRow="1" bandRow="1">
                <a:tableStyleId>{5940675A-B579-460E-94D1-54222C63F5DA}</a:tableStyleId>
              </a:tblPr>
              <a:tblGrid>
                <a:gridCol w="764393">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3478540">
                  <a:extLst>
                    <a:ext uri="{9D8B030D-6E8A-4147-A177-3AD203B41FA5}">
                      <a16:colId xmlns:a16="http://schemas.microsoft.com/office/drawing/2014/main" val="20002"/>
                    </a:ext>
                  </a:extLst>
                </a:gridCol>
              </a:tblGrid>
              <a:tr h="307906">
                <a:tc>
                  <a:txBody>
                    <a:bodyPr/>
                    <a:lstStyle/>
                    <a:p>
                      <a:pPr algn="ctr"/>
                      <a:r>
                        <a:rPr kumimoji="1" lang="ja-JP" altLang="en-US" sz="1400" dirty="0"/>
                        <a:t>尿所見</a:t>
                      </a:r>
                    </a:p>
                  </a:txBody>
                  <a:tcPr marL="63305" marR="63305" marT="66040" marB="66040">
                    <a:solidFill>
                      <a:schemeClr val="bg1">
                        <a:lumMod val="85000"/>
                      </a:schemeClr>
                    </a:solidFill>
                  </a:tcPr>
                </a:tc>
                <a:tc>
                  <a:txBody>
                    <a:bodyPr/>
                    <a:lstStyle/>
                    <a:p>
                      <a:pPr algn="ctr"/>
                      <a:r>
                        <a:rPr kumimoji="1" lang="ja-JP" altLang="en-US" sz="1400" dirty="0"/>
                        <a:t>定期検査間隔</a:t>
                      </a:r>
                    </a:p>
                  </a:txBody>
                  <a:tcPr marL="63305" marR="63305" marT="66040" marB="66040">
                    <a:solidFill>
                      <a:schemeClr val="bg1">
                        <a:lumMod val="85000"/>
                      </a:schemeClr>
                    </a:solidFill>
                  </a:tcPr>
                </a:tc>
                <a:tc>
                  <a:txBody>
                    <a:bodyPr/>
                    <a:lstStyle/>
                    <a:p>
                      <a:pPr algn="ctr"/>
                      <a:r>
                        <a:rPr kumimoji="1" lang="ja-JP" altLang="en-US" sz="1400" dirty="0"/>
                        <a:t>小児腎臓専門医紹介基準</a:t>
                      </a:r>
                    </a:p>
                  </a:txBody>
                  <a:tcPr marL="63305" marR="63305" marT="66040" marB="66040">
                    <a:solidFill>
                      <a:schemeClr val="bg1">
                        <a:lumMod val="85000"/>
                      </a:schemeClr>
                    </a:solidFill>
                  </a:tcPr>
                </a:tc>
                <a:extLst>
                  <a:ext uri="{0D108BD9-81ED-4DB2-BD59-A6C34878D82A}">
                    <a16:rowId xmlns:a16="http://schemas.microsoft.com/office/drawing/2014/main" val="10000"/>
                  </a:ext>
                </a:extLst>
              </a:tr>
              <a:tr h="728911">
                <a:tc>
                  <a:txBody>
                    <a:bodyPr/>
                    <a:lstStyle/>
                    <a:p>
                      <a:pPr algn="ctr">
                        <a:lnSpc>
                          <a:spcPct val="250000"/>
                        </a:lnSpc>
                      </a:pPr>
                      <a:r>
                        <a:rPr kumimoji="1" lang="ja-JP" altLang="en-US" sz="1200" dirty="0"/>
                        <a:t>血尿</a:t>
                      </a:r>
                    </a:p>
                  </a:txBody>
                  <a:tcPr marL="63305" marR="63305" marT="66040" marB="66040">
                    <a:solidFill>
                      <a:schemeClr val="bg1">
                        <a:lumMod val="95000"/>
                      </a:schemeClr>
                    </a:solidFill>
                  </a:tcPr>
                </a:tc>
                <a:tc>
                  <a:txBody>
                    <a:bodyPr/>
                    <a:lstStyle/>
                    <a:p>
                      <a:pPr algn="l"/>
                      <a:r>
                        <a:rPr kumimoji="1" lang="ja-JP" altLang="en-US" sz="1200" dirty="0"/>
                        <a:t>発見後</a:t>
                      </a:r>
                      <a:r>
                        <a:rPr kumimoji="1" lang="en-US" altLang="ja-JP" sz="1200" dirty="0"/>
                        <a:t>1</a:t>
                      </a:r>
                      <a:r>
                        <a:rPr kumimoji="1" lang="ja-JP" altLang="en-US" sz="1200" dirty="0"/>
                        <a:t>年間は</a:t>
                      </a:r>
                      <a:r>
                        <a:rPr kumimoji="1" lang="en-US" altLang="ja-JP" sz="1200" dirty="0"/>
                        <a:t>3</a:t>
                      </a:r>
                      <a:r>
                        <a:rPr kumimoji="1" lang="ja-JP" altLang="en-US" sz="1200" dirty="0"/>
                        <a:t>ヶ月ごと</a:t>
                      </a:r>
                      <a:endParaRPr kumimoji="1" lang="en-US" altLang="ja-JP" sz="1200" dirty="0"/>
                    </a:p>
                    <a:p>
                      <a:pPr algn="l"/>
                      <a:r>
                        <a:rPr kumimoji="1" lang="ja-JP" altLang="en-US" sz="1200" dirty="0"/>
                        <a:t>以降は血尿が続く限り年</a:t>
                      </a:r>
                      <a:r>
                        <a:rPr kumimoji="1" lang="en-US" altLang="ja-JP" sz="1200" dirty="0"/>
                        <a:t>1,2</a:t>
                      </a:r>
                      <a:r>
                        <a:rPr kumimoji="1" lang="ja-JP" altLang="en-US" sz="1200" dirty="0"/>
                        <a:t>回</a:t>
                      </a:r>
                      <a:endParaRPr kumimoji="1" lang="en-US" altLang="ja-JP" sz="1200" dirty="0"/>
                    </a:p>
                    <a:p>
                      <a:pPr algn="l"/>
                      <a:r>
                        <a:rPr kumimoji="1" lang="ja-JP" altLang="en-US" sz="1200" dirty="0"/>
                        <a:t>必要に応じて血液検査</a:t>
                      </a:r>
                    </a:p>
                  </a:txBody>
                  <a:tcPr marL="63305" marR="63305" marT="66040" marB="66040">
                    <a:solidFill>
                      <a:schemeClr val="bg1">
                        <a:lumMod val="95000"/>
                      </a:schemeClr>
                    </a:solidFill>
                  </a:tcPr>
                </a:tc>
                <a:tc rowSpan="3">
                  <a:txBody>
                    <a:bodyPr/>
                    <a:lstStyle/>
                    <a:p>
                      <a:pPr algn="l"/>
                      <a:r>
                        <a:rPr kumimoji="1" lang="en-US" altLang="ja-JP" sz="1200" dirty="0"/>
                        <a:t>1 </a:t>
                      </a:r>
                      <a:r>
                        <a:rPr kumimoji="1" lang="ja-JP" altLang="en-US" sz="1200" dirty="0"/>
                        <a:t>もしくは、</a:t>
                      </a:r>
                      <a:r>
                        <a:rPr kumimoji="1" lang="en-US" altLang="ja-JP" sz="1200" dirty="0"/>
                        <a:t>2</a:t>
                      </a:r>
                      <a:r>
                        <a:rPr kumimoji="1" lang="ja-JP" altLang="en-US" sz="1200" dirty="0"/>
                        <a:t>～</a:t>
                      </a:r>
                      <a:r>
                        <a:rPr kumimoji="1" lang="en-US" altLang="ja-JP" sz="1200" dirty="0"/>
                        <a:t>6</a:t>
                      </a:r>
                      <a:r>
                        <a:rPr kumimoji="1" lang="ja-JP" altLang="en-US" sz="1200" dirty="0"/>
                        <a:t>を認める場合には紹介する</a:t>
                      </a:r>
                      <a:endParaRPr kumimoji="1" lang="en-US" altLang="ja-JP" sz="1200" dirty="0"/>
                    </a:p>
                    <a:p>
                      <a:pPr algn="l"/>
                      <a:endParaRPr kumimoji="1" lang="en-US" altLang="ja-JP" sz="1200" dirty="0"/>
                    </a:p>
                    <a:p>
                      <a:pPr algn="l"/>
                      <a:r>
                        <a:rPr kumimoji="1" lang="en-US" altLang="ja-JP" sz="1200" dirty="0"/>
                        <a:t>1</a:t>
                      </a:r>
                      <a:r>
                        <a:rPr kumimoji="1" lang="ja-JP" altLang="en-US" sz="1200" dirty="0" err="1"/>
                        <a:t>．</a:t>
                      </a:r>
                      <a:r>
                        <a:rPr kumimoji="1" lang="ja-JP" altLang="en-US" sz="1200" dirty="0"/>
                        <a:t>尿蛋白の増加</a:t>
                      </a:r>
                      <a:endParaRPr kumimoji="1" lang="en-US" altLang="ja-JP" sz="1200" dirty="0"/>
                    </a:p>
                    <a:p>
                      <a:pPr algn="l"/>
                      <a:r>
                        <a:rPr kumimoji="1" lang="ja-JP" altLang="en-US" sz="1200" dirty="0"/>
                        <a:t>尿蛋白</a:t>
                      </a:r>
                      <a:r>
                        <a:rPr kumimoji="1" lang="en-US" altLang="ja-JP" sz="1200" dirty="0"/>
                        <a:t>/</a:t>
                      </a:r>
                      <a:r>
                        <a:rPr kumimoji="1" lang="ja-JP" altLang="en-US" sz="1200" dirty="0"/>
                        <a:t>尿クレアチニン比（</a:t>
                      </a:r>
                      <a:r>
                        <a:rPr kumimoji="1" lang="en-US" altLang="ja-JP" sz="1200" dirty="0"/>
                        <a:t>g/</a:t>
                      </a:r>
                      <a:r>
                        <a:rPr kumimoji="1" lang="en-US" altLang="ja-JP" sz="1200" dirty="0" err="1"/>
                        <a:t>gCr</a:t>
                      </a:r>
                      <a:r>
                        <a:rPr kumimoji="1" lang="ja-JP" altLang="en-US" sz="1200" dirty="0"/>
                        <a:t>）および</a:t>
                      </a:r>
                      <a:br>
                        <a:rPr kumimoji="1" lang="en-US" altLang="ja-JP" sz="1200" dirty="0"/>
                      </a:br>
                      <a:r>
                        <a:rPr kumimoji="1" lang="ja-JP" altLang="en-US" sz="1200" dirty="0"/>
                        <a:t>尿蛋白定性がそれぞれ</a:t>
                      </a:r>
                      <a:endParaRPr kumimoji="1" lang="en-US" altLang="ja-JP" sz="1200" dirty="0"/>
                    </a:p>
                    <a:p>
                      <a:pPr algn="l"/>
                      <a:r>
                        <a:rPr kumimoji="1" lang="ja-JP" altLang="en-US" sz="1200" dirty="0"/>
                        <a:t>・</a:t>
                      </a:r>
                      <a:r>
                        <a:rPr kumimoji="1" lang="en-US" altLang="ja-JP" sz="1200" dirty="0"/>
                        <a:t>0.15</a:t>
                      </a:r>
                      <a:r>
                        <a:rPr kumimoji="1" lang="ja-JP" altLang="en-US" sz="1200" dirty="0"/>
                        <a:t>～</a:t>
                      </a:r>
                      <a:r>
                        <a:rPr kumimoji="1" lang="en-US" altLang="ja-JP" sz="1200" dirty="0"/>
                        <a:t>0.4</a:t>
                      </a:r>
                      <a:r>
                        <a:rPr kumimoji="1" lang="ja-JP" altLang="en-US" sz="1200" dirty="0" err="1"/>
                        <a:t>、</a:t>
                      </a:r>
                      <a:r>
                        <a:rPr kumimoji="1" lang="ja-JP" altLang="en-US" sz="1200" dirty="0"/>
                        <a:t>または</a:t>
                      </a:r>
                      <a:r>
                        <a:rPr kumimoji="1" lang="en-US" altLang="ja-JP" sz="1200" dirty="0"/>
                        <a:t>1+</a:t>
                      </a:r>
                      <a:r>
                        <a:rPr kumimoji="1" lang="ja-JP" altLang="en-US" sz="1200" baseline="0" dirty="0"/>
                        <a:t> </a:t>
                      </a:r>
                      <a:r>
                        <a:rPr kumimoji="1" lang="ja-JP" altLang="en-US" sz="1200" dirty="0"/>
                        <a:t>程度 ： </a:t>
                      </a:r>
                      <a:r>
                        <a:rPr kumimoji="1" lang="en-US" altLang="ja-JP" sz="1200" dirty="0"/>
                        <a:t>6</a:t>
                      </a:r>
                      <a:r>
                        <a:rPr kumimoji="1" lang="ja-JP" altLang="en-US" sz="1200" dirty="0"/>
                        <a:t>～</a:t>
                      </a:r>
                      <a:r>
                        <a:rPr kumimoji="1" lang="en-US" altLang="ja-JP" sz="1200" dirty="0"/>
                        <a:t>12</a:t>
                      </a:r>
                      <a:r>
                        <a:rPr kumimoji="1" lang="ja-JP" altLang="en-US" sz="1200" dirty="0"/>
                        <a:t>ヶ月程度の持続</a:t>
                      </a:r>
                      <a:endParaRPr kumimoji="1" lang="en-US" altLang="ja-JP" sz="1200" dirty="0"/>
                    </a:p>
                    <a:p>
                      <a:pPr algn="l"/>
                      <a:r>
                        <a:rPr kumimoji="1" lang="ja-JP" altLang="en-US" sz="1200" dirty="0"/>
                        <a:t>・</a:t>
                      </a:r>
                      <a:r>
                        <a:rPr kumimoji="1" lang="en-US" altLang="ja-JP" sz="1200" dirty="0"/>
                        <a:t>0.5</a:t>
                      </a:r>
                      <a:r>
                        <a:rPr kumimoji="1" lang="en-US" altLang="ja-JP" sz="1200" dirty="0">
                          <a:solidFill>
                            <a:schemeClr val="bg1"/>
                          </a:solidFill>
                        </a:rPr>
                        <a:t>0</a:t>
                      </a:r>
                      <a:r>
                        <a:rPr kumimoji="1" lang="ja-JP" altLang="en-US" sz="1200" dirty="0"/>
                        <a:t>～</a:t>
                      </a:r>
                      <a:r>
                        <a:rPr kumimoji="1" lang="en-US" altLang="ja-JP" sz="1200" dirty="0"/>
                        <a:t>0.9</a:t>
                      </a:r>
                      <a:r>
                        <a:rPr kumimoji="1" lang="ja-JP" altLang="en-US" sz="1200" dirty="0" err="1"/>
                        <a:t>、</a:t>
                      </a:r>
                      <a:r>
                        <a:rPr kumimoji="1" lang="ja-JP" altLang="en-US" sz="1200" dirty="0"/>
                        <a:t>または</a:t>
                      </a:r>
                      <a:r>
                        <a:rPr kumimoji="1" lang="en-US" altLang="ja-JP" sz="1200" dirty="0"/>
                        <a:t>2+ </a:t>
                      </a:r>
                      <a:r>
                        <a:rPr kumimoji="1" lang="ja-JP" altLang="en-US" sz="1200" dirty="0"/>
                        <a:t>程度 ： </a:t>
                      </a:r>
                      <a:r>
                        <a:rPr kumimoji="1" lang="en-US" altLang="ja-JP" sz="1200" dirty="0"/>
                        <a:t>3</a:t>
                      </a:r>
                      <a:r>
                        <a:rPr kumimoji="1" lang="ja-JP" altLang="en-US" sz="1200" dirty="0"/>
                        <a:t>～</a:t>
                      </a:r>
                      <a:r>
                        <a:rPr kumimoji="1" lang="en-US" altLang="ja-JP" sz="1200" dirty="0"/>
                        <a:t>6</a:t>
                      </a:r>
                      <a:r>
                        <a:rPr kumimoji="1" lang="en-US" altLang="ja-JP" sz="1200" dirty="0">
                          <a:solidFill>
                            <a:schemeClr val="bg1"/>
                          </a:solidFill>
                        </a:rPr>
                        <a:t>0</a:t>
                      </a:r>
                      <a:r>
                        <a:rPr kumimoji="1" lang="ja-JP" altLang="en-US" sz="1200" dirty="0"/>
                        <a:t>ヶ月程度の持続</a:t>
                      </a:r>
                      <a:endParaRPr kumimoji="1" lang="en-US" altLang="ja-JP" sz="1200" dirty="0"/>
                    </a:p>
                    <a:p>
                      <a:pPr algn="l"/>
                      <a:r>
                        <a:rPr kumimoji="1" lang="ja-JP" altLang="en-US" sz="1200" dirty="0"/>
                        <a:t>・</a:t>
                      </a:r>
                      <a:r>
                        <a:rPr kumimoji="1" lang="en-US" altLang="ja-JP" sz="1200" dirty="0"/>
                        <a:t>1.0</a:t>
                      </a:r>
                      <a:r>
                        <a:rPr kumimoji="1" lang="en-US" altLang="ja-JP" sz="1200" dirty="0">
                          <a:solidFill>
                            <a:schemeClr val="bg1"/>
                          </a:solidFill>
                        </a:rPr>
                        <a:t>0</a:t>
                      </a:r>
                      <a:r>
                        <a:rPr kumimoji="1" lang="ja-JP" altLang="en-US" sz="1200" dirty="0"/>
                        <a:t>～</a:t>
                      </a:r>
                      <a:r>
                        <a:rPr kumimoji="1" lang="en-US" altLang="ja-JP" sz="1200" dirty="0"/>
                        <a:t>1.9</a:t>
                      </a:r>
                      <a:r>
                        <a:rPr kumimoji="1" lang="ja-JP" altLang="en-US" sz="1200" dirty="0" err="1"/>
                        <a:t>、</a:t>
                      </a:r>
                      <a:r>
                        <a:rPr kumimoji="1" lang="ja-JP" altLang="en-US" sz="1200" dirty="0"/>
                        <a:t>または</a:t>
                      </a:r>
                      <a:r>
                        <a:rPr kumimoji="1" lang="en-US" altLang="ja-JP" sz="1200" dirty="0"/>
                        <a:t>3+ </a:t>
                      </a:r>
                      <a:r>
                        <a:rPr kumimoji="1" lang="ja-JP" altLang="en-US" sz="1200" dirty="0"/>
                        <a:t>程度 ： </a:t>
                      </a:r>
                      <a:r>
                        <a:rPr kumimoji="1" lang="en-US" altLang="ja-JP" sz="1200" dirty="0"/>
                        <a:t>1</a:t>
                      </a:r>
                      <a:r>
                        <a:rPr kumimoji="1" lang="ja-JP" altLang="en-US" sz="1200" dirty="0"/>
                        <a:t>～</a:t>
                      </a:r>
                      <a:r>
                        <a:rPr kumimoji="1" lang="en-US" altLang="ja-JP" sz="1200" dirty="0"/>
                        <a:t>3</a:t>
                      </a:r>
                      <a:r>
                        <a:rPr kumimoji="1" lang="en-US" altLang="ja-JP" sz="1200" dirty="0">
                          <a:solidFill>
                            <a:schemeClr val="bg1"/>
                          </a:solidFill>
                        </a:rPr>
                        <a:t>0</a:t>
                      </a:r>
                      <a:r>
                        <a:rPr kumimoji="1" lang="ja-JP" altLang="en-US" sz="1200" dirty="0"/>
                        <a:t>ヶ月程度の持続</a:t>
                      </a:r>
                      <a:endParaRPr kumimoji="1" lang="en-US" altLang="ja-JP" sz="1200" dirty="0"/>
                    </a:p>
                    <a:p>
                      <a:pPr algn="l"/>
                      <a:endParaRPr kumimoji="1" lang="en-US" altLang="ja-JP" sz="1200" dirty="0"/>
                    </a:p>
                    <a:p>
                      <a:pPr algn="l"/>
                      <a:r>
                        <a:rPr kumimoji="1" lang="en-US" altLang="ja-JP" sz="1200" dirty="0"/>
                        <a:t>2</a:t>
                      </a:r>
                      <a:r>
                        <a:rPr kumimoji="1" lang="ja-JP" altLang="en-US" sz="1200" dirty="0" err="1"/>
                        <a:t>．</a:t>
                      </a:r>
                      <a:r>
                        <a:rPr kumimoji="1" lang="ja-JP" altLang="en-US" sz="1200" dirty="0"/>
                        <a:t>肉眼的血尿</a:t>
                      </a:r>
                      <a:endParaRPr kumimoji="1" lang="en-US" altLang="ja-JP" sz="1200" dirty="0"/>
                    </a:p>
                    <a:p>
                      <a:pPr algn="l"/>
                      <a:r>
                        <a:rPr kumimoji="1" lang="en-US" altLang="ja-JP" sz="1200" dirty="0"/>
                        <a:t>3</a:t>
                      </a:r>
                      <a:r>
                        <a:rPr kumimoji="1" lang="ja-JP" altLang="en-US" sz="1200" dirty="0" err="1"/>
                        <a:t>．</a:t>
                      </a:r>
                      <a:r>
                        <a:rPr kumimoji="1" lang="ja-JP" altLang="en-US" sz="1200" dirty="0"/>
                        <a:t>低蛋白血症（血清</a:t>
                      </a:r>
                      <a:r>
                        <a:rPr kumimoji="1" lang="en-US" altLang="ja-JP" sz="1200" dirty="0"/>
                        <a:t>Alb </a:t>
                      </a:r>
                      <a:r>
                        <a:rPr kumimoji="1" lang="ja-JP" altLang="en-US" sz="1200" dirty="0"/>
                        <a:t>＜</a:t>
                      </a:r>
                      <a:r>
                        <a:rPr kumimoji="1" lang="en-US" altLang="ja-JP" sz="1200" dirty="0"/>
                        <a:t>3.0g/dl</a:t>
                      </a:r>
                      <a:r>
                        <a:rPr kumimoji="1" lang="ja-JP" altLang="en-US" sz="1200" dirty="0"/>
                        <a:t>）</a:t>
                      </a:r>
                      <a:endParaRPr kumimoji="1" lang="en-US" altLang="ja-JP" sz="1200" dirty="0"/>
                    </a:p>
                    <a:p>
                      <a:pPr algn="l"/>
                      <a:r>
                        <a:rPr kumimoji="1" lang="en-US" altLang="ja-JP" sz="1200" dirty="0"/>
                        <a:t>4</a:t>
                      </a:r>
                      <a:r>
                        <a:rPr kumimoji="1" lang="ja-JP" altLang="en-US" sz="1200" dirty="0" err="1"/>
                        <a:t>．</a:t>
                      </a:r>
                      <a:r>
                        <a:rPr kumimoji="1" lang="ja-JP" altLang="en-US" sz="1200" dirty="0"/>
                        <a:t>低補体血症</a:t>
                      </a:r>
                      <a:endParaRPr kumimoji="1" lang="en-US" altLang="ja-JP" sz="1200" dirty="0"/>
                    </a:p>
                    <a:p>
                      <a:pPr algn="l"/>
                      <a:r>
                        <a:rPr kumimoji="1" lang="en-US" altLang="ja-JP" sz="1200" dirty="0"/>
                        <a:t>5</a:t>
                      </a:r>
                      <a:r>
                        <a:rPr kumimoji="1" lang="ja-JP" altLang="en-US" sz="1200" dirty="0" err="1"/>
                        <a:t>．</a:t>
                      </a:r>
                      <a:r>
                        <a:rPr kumimoji="1" lang="ja-JP" altLang="en-US" sz="1200" dirty="0"/>
                        <a:t>高血圧</a:t>
                      </a:r>
                      <a:endParaRPr kumimoji="1" lang="en-US" altLang="ja-JP" sz="1200" dirty="0"/>
                    </a:p>
                    <a:p>
                      <a:pPr algn="l"/>
                      <a:r>
                        <a:rPr kumimoji="1" lang="en-US" altLang="ja-JP" sz="1200" dirty="0"/>
                        <a:t>6</a:t>
                      </a:r>
                      <a:r>
                        <a:rPr kumimoji="1" lang="ja-JP" altLang="en-US" sz="1200" dirty="0" err="1"/>
                        <a:t>．</a:t>
                      </a:r>
                      <a:r>
                        <a:rPr kumimoji="1" lang="ja-JP" altLang="en-US" sz="1200" dirty="0"/>
                        <a:t>腎機能障害</a:t>
                      </a:r>
                    </a:p>
                  </a:txBody>
                  <a:tcPr marL="63305" marR="63305" marT="66040" marB="66040"/>
                </a:tc>
                <a:extLst>
                  <a:ext uri="{0D108BD9-81ED-4DB2-BD59-A6C34878D82A}">
                    <a16:rowId xmlns:a16="http://schemas.microsoft.com/office/drawing/2014/main" val="10001"/>
                  </a:ext>
                </a:extLst>
              </a:tr>
              <a:tr h="576064">
                <a:tc>
                  <a:txBody>
                    <a:bodyPr/>
                    <a:lstStyle/>
                    <a:p>
                      <a:pPr algn="ctr">
                        <a:lnSpc>
                          <a:spcPct val="200000"/>
                        </a:lnSpc>
                      </a:pPr>
                      <a:r>
                        <a:rPr kumimoji="1" lang="ja-JP" altLang="en-US" sz="1200" dirty="0"/>
                        <a:t>蛋白尿</a:t>
                      </a:r>
                    </a:p>
                  </a:txBody>
                  <a:tcPr marL="63305" marR="63305" marT="66040" marB="66040">
                    <a:solidFill>
                      <a:schemeClr val="bg1">
                        <a:lumMod val="95000"/>
                      </a:schemeClr>
                    </a:solidFill>
                  </a:tcPr>
                </a:tc>
                <a:tc>
                  <a:txBody>
                    <a:bodyPr/>
                    <a:lstStyle/>
                    <a:p>
                      <a:pPr algn="l"/>
                      <a:r>
                        <a:rPr kumimoji="1" lang="ja-JP" altLang="en-US" sz="1200" dirty="0"/>
                        <a:t>最初の</a:t>
                      </a:r>
                      <a:r>
                        <a:rPr kumimoji="1" lang="en-US" altLang="ja-JP" sz="1200" dirty="0"/>
                        <a:t>3</a:t>
                      </a:r>
                      <a:r>
                        <a:rPr kumimoji="1" lang="ja-JP" altLang="en-US" sz="1200" dirty="0"/>
                        <a:t>ヶ月は</a:t>
                      </a:r>
                      <a:r>
                        <a:rPr kumimoji="1" lang="en-US" altLang="ja-JP" sz="1200" dirty="0"/>
                        <a:t>1</a:t>
                      </a:r>
                      <a:r>
                        <a:rPr kumimoji="1" lang="ja-JP" altLang="en-US" sz="1200" dirty="0"/>
                        <a:t>ヶ月ごと</a:t>
                      </a:r>
                      <a:endParaRPr kumimoji="1" lang="en-US" altLang="ja-JP" sz="1200" dirty="0"/>
                    </a:p>
                    <a:p>
                      <a:pPr algn="l"/>
                      <a:r>
                        <a:rPr kumimoji="1" lang="ja-JP" altLang="en-US" sz="1200" dirty="0"/>
                        <a:t>その後は</a:t>
                      </a:r>
                      <a:r>
                        <a:rPr kumimoji="1" lang="en-US" altLang="ja-JP" sz="1200" dirty="0"/>
                        <a:t>2</a:t>
                      </a:r>
                      <a:r>
                        <a:rPr kumimoji="1" lang="ja-JP" altLang="en-US" sz="1200" dirty="0" err="1"/>
                        <a:t>、</a:t>
                      </a:r>
                      <a:r>
                        <a:rPr kumimoji="1" lang="en-US" altLang="ja-JP" sz="1200" dirty="0"/>
                        <a:t>3</a:t>
                      </a:r>
                      <a:r>
                        <a:rPr kumimoji="1" lang="ja-JP" altLang="en-US" sz="1200" dirty="0"/>
                        <a:t>ヶ月ごと</a:t>
                      </a:r>
                    </a:p>
                  </a:txBody>
                  <a:tcPr marL="63305" marR="63305" marT="66040" marB="66040">
                    <a:solidFill>
                      <a:schemeClr val="bg1">
                        <a:lumMod val="95000"/>
                      </a:schemeClr>
                    </a:solidFill>
                  </a:tcPr>
                </a:tc>
                <a:tc vMerge="1">
                  <a:txBody>
                    <a:bodyPr/>
                    <a:lstStyle/>
                    <a:p>
                      <a:pPr algn="l"/>
                      <a:endParaRPr kumimoji="1" lang="ja-JP" altLang="en-US" sz="1400" dirty="0"/>
                    </a:p>
                  </a:txBody>
                  <a:tcPr/>
                </a:tc>
                <a:extLst>
                  <a:ext uri="{0D108BD9-81ED-4DB2-BD59-A6C34878D82A}">
                    <a16:rowId xmlns:a16="http://schemas.microsoft.com/office/drawing/2014/main" val="10002"/>
                  </a:ext>
                </a:extLst>
              </a:tr>
              <a:tr h="1524953">
                <a:tc>
                  <a:txBody>
                    <a:bodyPr/>
                    <a:lstStyle/>
                    <a:p>
                      <a:pPr algn="ctr">
                        <a:lnSpc>
                          <a:spcPct val="150000"/>
                        </a:lnSpc>
                      </a:pPr>
                      <a:r>
                        <a:rPr kumimoji="1" lang="ja-JP" altLang="en-US" sz="1200" dirty="0"/>
                        <a:t>血尿・</a:t>
                      </a:r>
                      <a:br>
                        <a:rPr kumimoji="1" lang="en-US" altLang="ja-JP" sz="1200" dirty="0"/>
                      </a:br>
                      <a:r>
                        <a:rPr kumimoji="1" lang="ja-JP" altLang="en-US" sz="1200" dirty="0"/>
                        <a:t>蛋白尿</a:t>
                      </a:r>
                      <a:br>
                        <a:rPr kumimoji="1" lang="en-US" altLang="ja-JP" sz="1200" dirty="0"/>
                      </a:br>
                      <a:r>
                        <a:rPr kumimoji="1" lang="ja-JP" altLang="en-US" sz="1200" dirty="0"/>
                        <a:t>合併</a:t>
                      </a:r>
                    </a:p>
                  </a:txBody>
                  <a:tcPr marL="63305" marR="63305" marT="66040" marB="66040" anchor="ctr">
                    <a:solidFill>
                      <a:schemeClr val="bg1">
                        <a:lumMod val="95000"/>
                      </a:schemeClr>
                    </a:solidFill>
                  </a:tcPr>
                </a:tc>
                <a:tc>
                  <a:txBody>
                    <a:bodyPr/>
                    <a:lstStyle/>
                    <a:p>
                      <a:pPr algn="l"/>
                      <a:endParaRPr kumimoji="1" lang="en-US" altLang="ja-JP" sz="1200" dirty="0"/>
                    </a:p>
                    <a:p>
                      <a:pPr algn="l"/>
                      <a:endParaRPr kumimoji="1" lang="en-US" altLang="ja-JP" sz="1200" dirty="0"/>
                    </a:p>
                    <a:p>
                      <a:pPr algn="l"/>
                      <a:r>
                        <a:rPr kumimoji="1" lang="ja-JP" altLang="en-US" sz="1200" dirty="0"/>
                        <a:t>最初の</a:t>
                      </a:r>
                      <a:r>
                        <a:rPr kumimoji="1" lang="en-US" altLang="ja-JP" sz="1200" dirty="0"/>
                        <a:t>3</a:t>
                      </a:r>
                      <a:r>
                        <a:rPr kumimoji="1" lang="ja-JP" altLang="en-US" sz="1200" dirty="0"/>
                        <a:t>ヶ月は</a:t>
                      </a:r>
                      <a:r>
                        <a:rPr kumimoji="1" lang="en-US" altLang="ja-JP" sz="1200" dirty="0"/>
                        <a:t>1</a:t>
                      </a:r>
                      <a:r>
                        <a:rPr kumimoji="1" lang="ja-JP" altLang="en-US" sz="1200" dirty="0"/>
                        <a:t>ヶ月ごと</a:t>
                      </a:r>
                      <a:endParaRPr kumimoji="1" lang="en-US" altLang="ja-JP" sz="1200" dirty="0"/>
                    </a:p>
                    <a:p>
                      <a:pPr algn="l"/>
                      <a:r>
                        <a:rPr kumimoji="1" lang="ja-JP" altLang="en-US" sz="1200" dirty="0"/>
                        <a:t>その後は</a:t>
                      </a:r>
                      <a:r>
                        <a:rPr kumimoji="1" lang="en-US" altLang="ja-JP" sz="1200" dirty="0"/>
                        <a:t>2,3</a:t>
                      </a:r>
                      <a:r>
                        <a:rPr kumimoji="1" lang="ja-JP" altLang="en-US" sz="1200" dirty="0"/>
                        <a:t>ヶ月ごと</a:t>
                      </a:r>
                    </a:p>
                  </a:txBody>
                  <a:tcPr marL="63305" marR="63305" marT="66040" marB="66040">
                    <a:solidFill>
                      <a:schemeClr val="bg1">
                        <a:lumMod val="95000"/>
                      </a:schemeClr>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10003"/>
                  </a:ext>
                </a:extLst>
              </a:tr>
            </a:tbl>
          </a:graphicData>
        </a:graphic>
      </p:graphicFrame>
      <p:sp>
        <p:nvSpPr>
          <p:cNvPr id="5" name="正方形/長方形 4"/>
          <p:cNvSpPr/>
          <p:nvPr/>
        </p:nvSpPr>
        <p:spPr>
          <a:xfrm>
            <a:off x="248286" y="2900836"/>
            <a:ext cx="4476858" cy="738664"/>
          </a:xfrm>
          <a:prstGeom prst="rect">
            <a:avLst/>
          </a:prstGeom>
        </p:spPr>
        <p:txBody>
          <a:bodyPr wrap="square">
            <a:spAutoFit/>
          </a:bodyPr>
          <a:lstStyle/>
          <a:p>
            <a:r>
              <a:rPr lang="ja-JP" altLang="en-US" sz="1400" dirty="0"/>
              <a:t>尿検体：　早朝第一尿（中間尿）</a:t>
            </a:r>
            <a:endParaRPr lang="en-US" altLang="ja-JP" sz="1400" dirty="0"/>
          </a:p>
          <a:p>
            <a:endParaRPr lang="en-US" altLang="ja-JP" sz="1400" dirty="0"/>
          </a:p>
          <a:p>
            <a:r>
              <a:rPr lang="ja-JP" altLang="en-US" sz="1400" dirty="0"/>
              <a:t>検査項目：　尿一般、沈渣、定量（蛋白、</a:t>
            </a:r>
            <a:r>
              <a:rPr lang="en-US" altLang="ja-JP" sz="1400" dirty="0"/>
              <a:t>Cr</a:t>
            </a:r>
            <a:r>
              <a:rPr lang="ja-JP" altLang="en-US" sz="1400" dirty="0" err="1"/>
              <a:t>、</a:t>
            </a:r>
            <a:r>
              <a:rPr lang="ja-JP" altLang="en-US" sz="1400" dirty="0"/>
              <a:t>蛋白</a:t>
            </a:r>
            <a:r>
              <a:rPr lang="en-US" altLang="ja-JP" sz="1400" dirty="0"/>
              <a:t>/Cr</a:t>
            </a:r>
            <a:r>
              <a:rPr lang="ja-JP" altLang="en-US" sz="1400" dirty="0"/>
              <a:t>比）</a:t>
            </a:r>
          </a:p>
        </p:txBody>
      </p:sp>
      <p:sp>
        <p:nvSpPr>
          <p:cNvPr id="6" name="テキスト ボックス 5"/>
          <p:cNvSpPr txBox="1"/>
          <p:nvPr/>
        </p:nvSpPr>
        <p:spPr>
          <a:xfrm>
            <a:off x="262036" y="6954134"/>
            <a:ext cx="6319775" cy="2400657"/>
          </a:xfrm>
          <a:prstGeom prst="rect">
            <a:avLst/>
          </a:prstGeom>
          <a:noFill/>
        </p:spPr>
        <p:txBody>
          <a:bodyPr wrap="square" rtlCol="0">
            <a:spAutoFit/>
          </a:bodyPr>
          <a:lstStyle/>
          <a:p>
            <a:r>
              <a:rPr lang="en-US" altLang="ja-JP" sz="1200" dirty="0"/>
              <a:t>【</a:t>
            </a:r>
            <a:r>
              <a:rPr lang="ja-JP" altLang="en-US" sz="1200" dirty="0"/>
              <a:t>補足</a:t>
            </a:r>
            <a:r>
              <a:rPr lang="en-US" altLang="ja-JP" sz="1200" dirty="0"/>
              <a:t>】</a:t>
            </a:r>
          </a:p>
          <a:p>
            <a:r>
              <a:rPr kumimoji="1" lang="ja-JP" altLang="en-US" sz="1200" dirty="0"/>
              <a:t>尿沈渣で赤血球円柱や変形赤血球を認める場合は、糸球体性の血尿、すなわち、慢性腎炎を考慮する必要があります。</a:t>
            </a:r>
            <a:endParaRPr kumimoji="1" lang="en-US" altLang="ja-JP" sz="1200" dirty="0"/>
          </a:p>
          <a:p>
            <a:r>
              <a:rPr lang="ja-JP" altLang="en-US" sz="1200" dirty="0"/>
              <a:t>蛋白尿に加え、腎機能が悪い場合は、先天性腎尿路奇形（</a:t>
            </a:r>
            <a:r>
              <a:rPr lang="en-US" altLang="ja-JP" sz="1200" dirty="0"/>
              <a:t>CAKUT</a:t>
            </a:r>
            <a:r>
              <a:rPr lang="ja-JP" altLang="en-US" sz="1200" dirty="0"/>
              <a:t>）も疑われ、腎超音波で低形成腎が発見される事もあります。</a:t>
            </a:r>
            <a:endParaRPr lang="en-US" altLang="ja-JP" sz="1200" dirty="0"/>
          </a:p>
          <a:p>
            <a:r>
              <a:rPr lang="ja-JP" altLang="en-US" sz="1200" dirty="0"/>
              <a:t>血尿・蛋白尿合併は、治療を必要とする慢性腎炎に進展する可能性を考慮して定期検査が必要となります。</a:t>
            </a:r>
            <a:endParaRPr lang="en-US" altLang="ja-JP" sz="1200" dirty="0"/>
          </a:p>
          <a:p>
            <a:endParaRPr lang="en-US" altLang="ja-JP" sz="1200" dirty="0"/>
          </a:p>
          <a:p>
            <a:r>
              <a:rPr lang="ja-JP" altLang="en-US" sz="1200" b="1" dirty="0"/>
              <a:t>　また、月経時に検尿を行うと、尿潜血が陽性になること（擬陽性）が高率に起こります。</a:t>
            </a:r>
            <a:endParaRPr lang="en-US" altLang="ja-JP" sz="1200" b="1" dirty="0"/>
          </a:p>
          <a:p>
            <a:r>
              <a:rPr lang="ja-JP" altLang="en-US" sz="1200" b="1" u="sng" dirty="0"/>
              <a:t>月経と重なった場合は、約１０日～２週間後に検査を延期することを推奨します。</a:t>
            </a:r>
            <a:endParaRPr lang="ja-JP" altLang="ja-JP" u="sng" dirty="0"/>
          </a:p>
          <a:p>
            <a:r>
              <a:rPr lang="en-US" altLang="ja-JP" dirty="0"/>
              <a:t> </a:t>
            </a:r>
            <a:endParaRPr lang="ja-JP" altLang="ja-JP" dirty="0"/>
          </a:p>
          <a:p>
            <a:endParaRPr lang="en-US" altLang="ja-JP" sz="1200" b="1" dirty="0">
              <a:solidFill>
                <a:srgbClr val="FF0000"/>
              </a:solidFill>
            </a:endParaRPr>
          </a:p>
        </p:txBody>
      </p:sp>
      <p:sp>
        <p:nvSpPr>
          <p:cNvPr id="7" name="テキスト ボックス 6"/>
          <p:cNvSpPr txBox="1"/>
          <p:nvPr/>
        </p:nvSpPr>
        <p:spPr>
          <a:xfrm>
            <a:off x="1789200" y="2250812"/>
            <a:ext cx="4863777" cy="253916"/>
          </a:xfrm>
          <a:prstGeom prst="rect">
            <a:avLst/>
          </a:prstGeom>
          <a:noFill/>
        </p:spPr>
        <p:txBody>
          <a:bodyPr wrap="square" rtlCol="0">
            <a:spAutoFit/>
          </a:bodyPr>
          <a:lstStyle/>
          <a:p>
            <a:r>
              <a:rPr kumimoji="1" lang="ja-JP" altLang="en-US" sz="1050" dirty="0"/>
              <a:t>（小児の検尿マニュアル（小児腎臓病学会編集）</a:t>
            </a:r>
            <a:r>
              <a:rPr lang="ja-JP" altLang="en-US" sz="1050" dirty="0"/>
              <a:t>診断と治療社 </a:t>
            </a:r>
            <a:r>
              <a:rPr kumimoji="1" lang="en-US" altLang="ja-JP" sz="1050" dirty="0"/>
              <a:t>2015</a:t>
            </a:r>
            <a:r>
              <a:rPr kumimoji="1" lang="ja-JP" altLang="en-US" sz="1050" dirty="0"/>
              <a:t>より抜粋、改変）</a:t>
            </a:r>
          </a:p>
        </p:txBody>
      </p:sp>
      <p:sp>
        <p:nvSpPr>
          <p:cNvPr id="8" name="正方形/長方形 7"/>
          <p:cNvSpPr/>
          <p:nvPr/>
        </p:nvSpPr>
        <p:spPr>
          <a:xfrm>
            <a:off x="-2547664" y="1069450"/>
            <a:ext cx="6768753" cy="307777"/>
          </a:xfrm>
          <a:prstGeom prst="rect">
            <a:avLst/>
          </a:prstGeom>
        </p:spPr>
        <p:txBody>
          <a:bodyPr wrap="square">
            <a:spAutoFit/>
          </a:bodyPr>
          <a:lstStyle/>
          <a:p>
            <a:pPr algn="ctr"/>
            <a:r>
              <a:rPr lang="en-US" altLang="ja-JP" sz="1400" dirty="0">
                <a:solidFill>
                  <a:schemeClr val="tx1">
                    <a:lumMod val="65000"/>
                    <a:lumOff val="35000"/>
                  </a:schemeClr>
                </a:solidFill>
              </a:rPr>
              <a:t>【 </a:t>
            </a:r>
            <a:r>
              <a:rPr lang="ja-JP" altLang="en-US" sz="1400" dirty="0">
                <a:solidFill>
                  <a:schemeClr val="tx1">
                    <a:lumMod val="65000"/>
                    <a:lumOff val="35000"/>
                  </a:schemeClr>
                </a:solidFill>
              </a:rPr>
              <a:t>蛋白尿・血尿 </a:t>
            </a:r>
            <a:r>
              <a:rPr lang="en-US" altLang="ja-JP" sz="1400" dirty="0">
                <a:solidFill>
                  <a:schemeClr val="tx1">
                    <a:lumMod val="65000"/>
                    <a:lumOff val="35000"/>
                  </a:schemeClr>
                </a:solidFill>
              </a:rPr>
              <a:t>】</a:t>
            </a:r>
            <a:r>
              <a:rPr lang="ja-JP" altLang="en-US" sz="1400" dirty="0">
                <a:solidFill>
                  <a:schemeClr val="tx1">
                    <a:lumMod val="65000"/>
                    <a:lumOff val="35000"/>
                  </a:schemeClr>
                </a:solidFill>
              </a:rPr>
              <a:t>　　</a:t>
            </a:r>
            <a:endParaRPr lang="ja-JP" altLang="en-US" sz="1400" dirty="0">
              <a:solidFill>
                <a:srgbClr val="FF0000"/>
              </a:solidFill>
            </a:endParaRPr>
          </a:p>
        </p:txBody>
      </p:sp>
      <p:sp>
        <p:nvSpPr>
          <p:cNvPr id="10" name="正方形/長方形 9">
            <a:extLst>
              <a:ext uri="{FF2B5EF4-FFF2-40B4-BE49-F238E27FC236}">
                <a16:creationId xmlns:a16="http://schemas.microsoft.com/office/drawing/2014/main" id="{9EEB5BA9-C222-2096-CE86-3B0511E19E94}"/>
              </a:ext>
            </a:extLst>
          </p:cNvPr>
          <p:cNvSpPr/>
          <p:nvPr/>
        </p:nvSpPr>
        <p:spPr>
          <a:xfrm>
            <a:off x="-2835696" y="469144"/>
            <a:ext cx="6768753" cy="307777"/>
          </a:xfrm>
          <a:prstGeom prst="rect">
            <a:avLst/>
          </a:prstGeom>
        </p:spPr>
        <p:txBody>
          <a:bodyPr wrap="square">
            <a:spAutoFit/>
          </a:bodyPr>
          <a:lstStyle/>
          <a:p>
            <a:pPr algn="ctr"/>
            <a:r>
              <a:rPr lang="ja-JP" altLang="en-US" sz="1400" dirty="0">
                <a:solidFill>
                  <a:schemeClr val="tx1">
                    <a:lumMod val="65000"/>
                    <a:lumOff val="35000"/>
                  </a:schemeClr>
                </a:solidFill>
              </a:rPr>
              <a:t>（参考　</a:t>
            </a:r>
            <a:r>
              <a:rPr lang="en-US" altLang="ja-JP" sz="1400" dirty="0">
                <a:solidFill>
                  <a:schemeClr val="tx1">
                    <a:lumMod val="65000"/>
                    <a:lumOff val="35000"/>
                  </a:schemeClr>
                </a:solidFill>
              </a:rPr>
              <a:t>5</a:t>
            </a:r>
            <a:r>
              <a:rPr lang="ja-JP" altLang="en-US" sz="1400" dirty="0">
                <a:solidFill>
                  <a:schemeClr val="tx1">
                    <a:lumMod val="65000"/>
                    <a:lumOff val="35000"/>
                  </a:schemeClr>
                </a:solidFill>
              </a:rPr>
              <a:t>）　　</a:t>
            </a:r>
            <a:endParaRPr lang="ja-JP" altLang="en-US" sz="1400" dirty="0">
              <a:solidFill>
                <a:srgbClr val="FF0000"/>
              </a:solidFill>
            </a:endParaRPr>
          </a:p>
        </p:txBody>
      </p:sp>
      <p:sp>
        <p:nvSpPr>
          <p:cNvPr id="4" name="フッター プレースホルダー 3">
            <a:extLst>
              <a:ext uri="{FF2B5EF4-FFF2-40B4-BE49-F238E27FC236}">
                <a16:creationId xmlns:a16="http://schemas.microsoft.com/office/drawing/2014/main" id="{AAA840D3-1588-1806-1360-196F198BE790}"/>
              </a:ext>
            </a:extLst>
          </p:cNvPr>
          <p:cNvSpPr>
            <a:spLocks noGrp="1"/>
          </p:cNvSpPr>
          <p:nvPr>
            <p:ph type="ftr" sz="quarter" idx="11"/>
          </p:nvPr>
        </p:nvSpPr>
        <p:spPr/>
        <p:txBody>
          <a:bodyPr/>
          <a:lstStyle/>
          <a:p>
            <a:r>
              <a:rPr kumimoji="1" lang="en-US" altLang="ja-JP" sz="1100">
                <a:latin typeface="Century" panose="02040604050505020304" pitchFamily="18" charset="0"/>
              </a:rPr>
              <a:t>41</a:t>
            </a:r>
            <a:endParaRPr kumimoji="1" lang="ja-JP" altLang="en-US" sz="1100" dirty="0">
              <a:latin typeface="Century" panose="02040604050505020304" pitchFamily="18" charset="0"/>
            </a:endParaRPr>
          </a:p>
        </p:txBody>
      </p:sp>
    </p:spTree>
    <p:extLst>
      <p:ext uri="{BB962C8B-B14F-4D97-AF65-F5344CB8AC3E}">
        <p14:creationId xmlns:p14="http://schemas.microsoft.com/office/powerpoint/2010/main" val="10603695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416</Words>
  <Application>Microsoft Office PowerPoint</Application>
  <PresentationFormat>A4 210 x 297 mm</PresentationFormat>
  <Paragraphs>44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Arial</vt:lpstr>
      <vt:lpstr>Calibri</vt:lpstr>
      <vt:lpstr>Century</vt:lpstr>
      <vt:lpstr>Office ​​テーマ</vt:lpstr>
      <vt:lpstr>かかりつけ医での定期検査のしかた 小児腎臓病専門医への紹介基準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かかりつけ医での定期検査のしかた 小児腎臓病専門医への紹介基準</dc:title>
  <dc:creator>河場 康郎</dc:creator>
  <cp:lastModifiedBy>鳥取県 中部医師会</cp:lastModifiedBy>
  <cp:revision>3</cp:revision>
  <dcterms:modified xsi:type="dcterms:W3CDTF">2022-10-25T01:33:27Z</dcterms:modified>
</cp:coreProperties>
</file>